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59" r:id="rId4"/>
    <p:sldId id="260" r:id="rId5"/>
    <p:sldId id="261" r:id="rId6"/>
    <p:sldId id="257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6" r:id="rId19"/>
    <p:sldId id="275" r:id="rId20"/>
    <p:sldId id="272" r:id="rId21"/>
    <p:sldId id="273" r:id="rId22"/>
    <p:sldId id="277" r:id="rId23"/>
    <p:sldId id="283" r:id="rId24"/>
    <p:sldId id="284" r:id="rId25"/>
    <p:sldId id="285" r:id="rId26"/>
    <p:sldId id="286" r:id="rId27"/>
    <p:sldId id="287" r:id="rId28"/>
    <p:sldId id="278" r:id="rId29"/>
    <p:sldId id="28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76463"/>
  </p:normalViewPr>
  <p:slideViewPr>
    <p:cSldViewPr snapToGrid="0">
      <p:cViewPr varScale="1">
        <p:scale>
          <a:sx n="96" d="100"/>
          <a:sy n="96" d="100"/>
        </p:scale>
        <p:origin x="1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5C1CC7-042B-D74C-B885-AC5A5C0EF0BB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FA3654-B8DB-E54A-B969-3FE6CF522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028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Observer Design Pattern</a:t>
            </a:r>
            <a:r>
              <a:rPr lang="en-US" dirty="0"/>
              <a:t> is a behavioral design pattern that defines a one-to-many relationship between objects. In this pattern, when one object changes its state (called the </a:t>
            </a:r>
            <a:r>
              <a:rPr lang="en-US" b="1" dirty="0"/>
              <a:t>subject</a:t>
            </a:r>
            <a:r>
              <a:rPr lang="en-US" dirty="0"/>
              <a:t>), all the other objects (called </a:t>
            </a:r>
            <a:r>
              <a:rPr lang="en-US" b="1" dirty="0"/>
              <a:t>observers</a:t>
            </a:r>
            <a:r>
              <a:rPr lang="en-US" dirty="0"/>
              <a:t>) that are dependent on the subject are notified and automatically updated. without tightly coupling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A3654-B8DB-E54A-B969-3FE6CF52286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469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A3654-B8DB-E54A-B969-3FE6CF52286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022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A3654-B8DB-E54A-B969-3FE6CF52286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003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A3654-B8DB-E54A-B969-3FE6CF52286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061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A3654-B8DB-E54A-B969-3FE6CF52286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4132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A3654-B8DB-E54A-B969-3FE6CF52286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5762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A3654-B8DB-E54A-B969-3FE6CF52286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167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A3654-B8DB-E54A-B969-3FE6CF52286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399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990B6-9EBC-19B0-6B1E-EAC4A71EE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1E25FB-9752-A05A-837E-B0BA86FDC2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C11EA2-972D-7972-1B53-4FF3D85A80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1A158-C452-5BA8-39B6-70FAE08343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A3654-B8DB-E54A-B969-3FE6CF52286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33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8C936-FC00-E778-1641-8AE614E40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FA3E7C-2399-54BD-94C2-B157EA6B10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BF59B5-A449-CC06-1958-F7CDCA81E2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8C069-F0C1-B47C-F2F0-D667D886EB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A3654-B8DB-E54A-B969-3FE6CF52286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487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A3654-B8DB-E54A-B969-3FE6CF52286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339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A3654-B8DB-E54A-B969-3FE6CF52286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926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A3654-B8DB-E54A-B969-3FE6CF52286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28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A3654-B8DB-E54A-B969-3FE6CF52286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270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A3654-B8DB-E54A-B969-3FE6CF52286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460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8BA69-9991-7139-FD72-C34F1AE3CE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2F70F2-DA52-C695-4A7C-BE6C21BDC7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02FC1-2E5C-AAA3-975C-1C12ADA27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45416-875F-3F4F-BFD9-1489A5C1B592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5BA3E-7DD8-E717-B958-67E76749D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465C3-807E-C0F3-344E-D323DCA82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09B24-23CC-AF40-82EA-E69155422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64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8FA5E-4BFC-FB15-9C1E-1254B1953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C450E1-9DFF-6D9A-BBB3-D5969195D3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9414D-66F1-D4B5-7091-3066DAAED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45416-875F-3F4F-BFD9-1489A5C1B592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F84C1-C35F-412D-8235-E6EC05C2C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256B6-7B7A-DA34-C594-CD3FE33E0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09B24-23CC-AF40-82EA-E69155422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07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AEA941-CF25-0929-804A-D9531509B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8FF7E1-C884-2100-DCED-441542FCD2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C5CDE-1C3E-B3CD-0E54-A0561BE3C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45416-875F-3F4F-BFD9-1489A5C1B592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77E27-4592-1B5C-365F-E349EC778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C0FFC-D379-79C5-5D1F-FC35AE6C6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09B24-23CC-AF40-82EA-E69155422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65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959A8-1A21-F897-D827-5B1C8CF11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B80CF-2B47-4930-5A01-6C03F4E1D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131AD-92E4-E9C3-664A-8534DE615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45416-875F-3F4F-BFD9-1489A5C1B592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6ACDA-3BB2-155A-5A53-89DACD5F6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ADEEB4-380E-E1A4-9E2F-3E5460408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09B24-23CC-AF40-82EA-E69155422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264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EFE0B-3258-2268-97CF-280F4A25A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5D243-7359-B3E9-AA97-94737B81B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B81B6-FFDE-3B97-1CED-AF81F0A7A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45416-875F-3F4F-BFD9-1489A5C1B592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66883-4711-F47B-BA9E-E99561878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F7861-1AB3-4504-86DB-251D0EB7A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09B24-23CC-AF40-82EA-E69155422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383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C64A2-01DC-0DA0-E1C9-B5AFF52A1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08A34-D502-ED05-F4D1-8C8FF212ED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CAD2A6-C04F-5940-247E-527CFAF667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3F35CE-0241-35D9-752A-D63BE37F4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45416-875F-3F4F-BFD9-1489A5C1B592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A4FC22-7AE1-8D39-75B0-93B911429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496245-F3F8-6CBF-0AF9-DABAF914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09B24-23CC-AF40-82EA-E69155422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843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9D020-24AC-376E-84EC-8EDB0EBBD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B099A7-B2DE-204C-1DFC-6C2D41D59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E02DD-9D4B-8867-EA7F-0338B0246F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56890F-6ACA-3517-B411-055A8F0EEB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4B3D4D-7893-A4D0-165D-390A4F8C81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791F22-2A8A-E3A4-D20D-7939CB315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45416-875F-3F4F-BFD9-1489A5C1B592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AEB076-68D0-6061-CEE9-A4FF6C9F8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B03800-A978-BFBC-E840-14A105149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09B24-23CC-AF40-82EA-E69155422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873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1CB34-CE4A-86C9-78A0-30BDC76AB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130E6E-6674-0650-1D4D-F1DAC0412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45416-875F-3F4F-BFD9-1489A5C1B592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ED4BA4-548F-DE0A-3DE2-9344C169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481219-36F5-29FF-AF1D-467212BF0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09B24-23CC-AF40-82EA-E69155422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007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518034-29E2-5261-3A39-8DF87012F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45416-875F-3F4F-BFD9-1489A5C1B592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7AE255-129C-4502-8E5A-E48C5E70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93495-543C-59FD-98B0-68394161C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09B24-23CC-AF40-82EA-E69155422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719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47584-EB44-3E30-33A9-CBD004110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61315-F30E-86FA-161D-E8A974EB4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93DC9A-2549-D34D-D6C3-9E29E18CAE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EFBD91-2939-047F-BDD6-79197192F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45416-875F-3F4F-BFD9-1489A5C1B592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046FDF-4369-DF73-ECAE-3378412F4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7EA7D2-C213-9FC6-B772-61104726B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09B24-23CC-AF40-82EA-E69155422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38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84B19-79B7-B4D2-16B0-18CAD0C4D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85051F-CF7E-D1EF-8D15-35B24DCD5E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E22F48-EA09-2920-AC2E-0074CF33F0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4E00C0-E711-3930-2F3C-275F234BB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45416-875F-3F4F-BFD9-1489A5C1B592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E67D9D-CE9F-1316-B4D9-4CD797F8D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F1B8ED-5E5B-B20F-E56F-44F7D2D81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09B24-23CC-AF40-82EA-E69155422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345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35C101-DAF5-9F9D-87C4-15B26D9C4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A7A071-5456-820F-8C7D-C03E875E0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2D06B-CE70-1823-AA25-31E9106DCF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645416-875F-3F4F-BFD9-1489A5C1B592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F59D2-2AA8-3635-3E3E-C479B3F86E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694E1-253B-9CCF-0634-4513E468DD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609B24-23CC-AF40-82EA-E69155422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847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0A754-AF48-36BC-E98D-7672ECFC83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453186-335A-473D-8D6B-BE83793606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71753C-A436-6007-AA4A-F85FB2F93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60684"/>
            <a:ext cx="7772400" cy="493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417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B2D44E-6D7C-8B87-1915-0012D8C51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783" y="0"/>
            <a:ext cx="10055724" cy="672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981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CFB124C-4B0C-4A81-8633-17257B151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82006" y="569844"/>
            <a:ext cx="8427988" cy="5649981"/>
          </a:xfrm>
          <a:prstGeom prst="rect">
            <a:avLst/>
          </a:prstGeom>
          <a:ln>
            <a:noFill/>
          </a:ln>
          <a:effectLst>
            <a:outerShdw blurRad="317500" dist="317500" dir="7140000" sx="95000" sy="95000" algn="t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 descr="A white sheet of paper with black text&#10;&#10;Description automatically generated">
            <a:extLst>
              <a:ext uri="{FF2B5EF4-FFF2-40B4-BE49-F238E27FC236}">
                <a16:creationId xmlns:a16="http://schemas.microsoft.com/office/drawing/2014/main" id="{A84DE0F3-1711-127B-E0C7-F2BEC1DFB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" b="213"/>
          <a:stretch/>
        </p:blipFill>
        <p:spPr>
          <a:xfrm>
            <a:off x="1882006" y="569843"/>
            <a:ext cx="8450714" cy="564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588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CFB124C-4B0C-4A81-8633-17257B151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82006" y="569844"/>
            <a:ext cx="8427988" cy="5649981"/>
          </a:xfrm>
          <a:prstGeom prst="rect">
            <a:avLst/>
          </a:prstGeom>
          <a:ln>
            <a:noFill/>
          </a:ln>
          <a:effectLst>
            <a:outerShdw blurRad="317500" dist="317500" dir="7140000" sx="95000" sy="95000" algn="t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 descr="A close up of a paper&#10;&#10;Description automatically generated">
            <a:extLst>
              <a:ext uri="{FF2B5EF4-FFF2-40B4-BE49-F238E27FC236}">
                <a16:creationId xmlns:a16="http://schemas.microsoft.com/office/drawing/2014/main" id="{CBD3DDDC-8F5B-6B9C-47F9-BC7504346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212" r="1" b="1"/>
          <a:stretch/>
        </p:blipFill>
        <p:spPr>
          <a:xfrm>
            <a:off x="1882006" y="569843"/>
            <a:ext cx="8450714" cy="564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56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217BEA-4F5B-5DD9-05F0-46EC73EF4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54" y="34636"/>
            <a:ext cx="10247014" cy="6858000"/>
          </a:xfrm>
          <a:prstGeom prst="rect">
            <a:avLst/>
          </a:prstGeom>
        </p:spPr>
      </p:pic>
      <p:pic>
        <p:nvPicPr>
          <p:cNvPr id="1028" name="Picture 4" descr="PlantUML diagram">
            <a:extLst>
              <a:ext uri="{FF2B5EF4-FFF2-40B4-BE49-F238E27FC236}">
                <a16:creationId xmlns:a16="http://schemas.microsoft.com/office/drawing/2014/main" id="{7B842430-E67D-0C15-542C-6B7AC3837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368" y="2226541"/>
            <a:ext cx="2733945" cy="459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522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4367E-4013-CE8D-7F52-A29F03E07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How the Observer Pattern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47C84-9590-F21C-CC79-157003F4D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Observers Register with Subject</a:t>
            </a:r>
          </a:p>
          <a:p>
            <a:r>
              <a:rPr lang="en-US" dirty="0"/>
              <a:t>Subject’s State Changes</a:t>
            </a:r>
          </a:p>
          <a:p>
            <a:r>
              <a:rPr lang="en-US" dirty="0"/>
              <a:t>Subject Notifies All Observers</a:t>
            </a:r>
          </a:p>
          <a:p>
            <a:r>
              <a:rPr lang="en-US" dirty="0"/>
              <a:t>Observers React to the Notification</a:t>
            </a:r>
          </a:p>
        </p:txBody>
      </p:sp>
    </p:spTree>
    <p:extLst>
      <p:ext uri="{BB962C8B-B14F-4D97-AF65-F5344CB8AC3E}">
        <p14:creationId xmlns:p14="http://schemas.microsoft.com/office/powerpoint/2010/main" val="122709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A657EF-1C5A-02B1-DE90-8741292F9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690154"/>
            <a:ext cx="7772400" cy="547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10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A white sheet of paper with blue text&#10;&#10;Description automatically generated">
            <a:extLst>
              <a:ext uri="{FF2B5EF4-FFF2-40B4-BE49-F238E27FC236}">
                <a16:creationId xmlns:a16="http://schemas.microsoft.com/office/drawing/2014/main" id="{B30C77EB-3494-0C3F-CE6C-5E00A34FE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b="2022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18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56DE5-7935-F6D9-3D62-B956CC6A2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Subscriber Interface (Observer)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A591D8-131B-7CB2-6F50-46C5B5B69368}"/>
              </a:ext>
            </a:extLst>
          </p:cNvPr>
          <p:cNvSpPr txBox="1"/>
          <p:nvPr/>
        </p:nvSpPr>
        <p:spPr>
          <a:xfrm>
            <a:off x="3048000" y="2693649"/>
            <a:ext cx="8305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 </a:t>
            </a:r>
            <a:r>
              <a:rPr lang="en-US" b="1" dirty="0"/>
              <a:t>Subscriber</a:t>
            </a:r>
            <a:r>
              <a:rPr lang="en-US" dirty="0"/>
              <a:t> {</a:t>
            </a:r>
          </a:p>
          <a:p>
            <a:r>
              <a:rPr lang="en-US" dirty="0"/>
              <a:t>public:</a:t>
            </a:r>
          </a:p>
          <a:p>
            <a:r>
              <a:rPr lang="en-US" dirty="0"/>
              <a:t>    virtual void </a:t>
            </a:r>
            <a:r>
              <a:rPr lang="en-US" b="1" dirty="0"/>
              <a:t>update</a:t>
            </a:r>
            <a:r>
              <a:rPr lang="en-US" dirty="0"/>
              <a:t>(const std::string&amp; </a:t>
            </a:r>
            <a:r>
              <a:rPr lang="en-US" dirty="0" err="1"/>
              <a:t>videoTitle</a:t>
            </a:r>
            <a:r>
              <a:rPr lang="en-US" dirty="0"/>
              <a:t>) = 0; // Observer gets updated</a:t>
            </a:r>
          </a:p>
          <a:p>
            <a:r>
              <a:rPr lang="en-US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285532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8C9C7-18BC-A59B-0CE7-9425373F2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Concrete Subscriber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4D2DE9-4480-3D35-17EB-A9B21C90C9AA}"/>
              </a:ext>
            </a:extLst>
          </p:cNvPr>
          <p:cNvSpPr txBox="1"/>
          <p:nvPr/>
        </p:nvSpPr>
        <p:spPr>
          <a:xfrm>
            <a:off x="2997924" y="2400108"/>
            <a:ext cx="85888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 </a:t>
            </a:r>
            <a:r>
              <a:rPr lang="en-US" b="1" dirty="0" err="1"/>
              <a:t>ConcreteSubscriber</a:t>
            </a:r>
            <a:r>
              <a:rPr lang="en-US" dirty="0"/>
              <a:t> : public </a:t>
            </a:r>
            <a:r>
              <a:rPr lang="en-US" b="1" dirty="0"/>
              <a:t>Subscriber</a:t>
            </a:r>
            <a:r>
              <a:rPr lang="en-US" dirty="0"/>
              <a:t> {</a:t>
            </a:r>
          </a:p>
          <a:p>
            <a:r>
              <a:rPr lang="en-US" dirty="0"/>
              <a:t>private:</a:t>
            </a:r>
          </a:p>
          <a:p>
            <a:r>
              <a:rPr lang="en-US" dirty="0"/>
              <a:t>    std::string name;</a:t>
            </a:r>
          </a:p>
          <a:p>
            <a:r>
              <a:rPr lang="en-US" dirty="0"/>
              <a:t>public: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ConcreteSubscriber</a:t>
            </a:r>
            <a:r>
              <a:rPr lang="en-US" dirty="0"/>
              <a:t>(const std::string&amp; </a:t>
            </a:r>
            <a:r>
              <a:rPr lang="en-US" dirty="0" err="1"/>
              <a:t>subscriberName</a:t>
            </a:r>
            <a:r>
              <a:rPr lang="en-US" dirty="0"/>
              <a:t>) : name(</a:t>
            </a:r>
            <a:r>
              <a:rPr lang="en-US" dirty="0" err="1"/>
              <a:t>subscriberName</a:t>
            </a:r>
            <a:r>
              <a:rPr lang="en-US" dirty="0"/>
              <a:t>) {}</a:t>
            </a:r>
          </a:p>
          <a:p>
            <a:endParaRPr lang="en-US" dirty="0"/>
          </a:p>
          <a:p>
            <a:r>
              <a:rPr lang="en-US" dirty="0"/>
              <a:t>    void update(const std::string&amp; </a:t>
            </a:r>
            <a:r>
              <a:rPr lang="en-US" dirty="0" err="1"/>
              <a:t>videoTitle</a:t>
            </a:r>
            <a:r>
              <a:rPr lang="en-US" dirty="0"/>
              <a:t>) override {</a:t>
            </a:r>
          </a:p>
          <a:p>
            <a:r>
              <a:rPr lang="en-US" dirty="0"/>
              <a:t>        std::</a:t>
            </a:r>
            <a:r>
              <a:rPr lang="en-US" dirty="0" err="1"/>
              <a:t>cout</a:t>
            </a:r>
            <a:r>
              <a:rPr lang="en-US" dirty="0"/>
              <a:t> &lt;&lt; name &lt;&lt; " received notification: " &lt;&lt; </a:t>
            </a:r>
            <a:r>
              <a:rPr lang="en-US" dirty="0" err="1"/>
              <a:t>videoTitle</a:t>
            </a:r>
            <a:r>
              <a:rPr lang="en-US" dirty="0"/>
              <a:t> &lt;&lt; std::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393897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478AF-675F-7078-B7E5-759D2F248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4719"/>
            <a:ext cx="10515600" cy="1325563"/>
          </a:xfrm>
        </p:spPr>
        <p:txBody>
          <a:bodyPr/>
          <a:lstStyle/>
          <a:p>
            <a:pPr algn="ctr"/>
            <a:r>
              <a:rPr lang="en-US" b="1" dirty="0" err="1"/>
              <a:t>YouTubeChannel</a:t>
            </a:r>
            <a:r>
              <a:rPr lang="en-US" b="1" dirty="0"/>
              <a:t> (Subject)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1A9E4F-040F-0578-4430-9F97725F9F56}"/>
              </a:ext>
            </a:extLst>
          </p:cNvPr>
          <p:cNvSpPr txBox="1"/>
          <p:nvPr/>
        </p:nvSpPr>
        <p:spPr>
          <a:xfrm>
            <a:off x="3448879" y="954735"/>
            <a:ext cx="1122127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 </a:t>
            </a:r>
            <a:r>
              <a:rPr lang="en-US" b="1" dirty="0" err="1"/>
              <a:t>YouTubeChannel</a:t>
            </a:r>
            <a:r>
              <a:rPr lang="en-US" dirty="0"/>
              <a:t> {</a:t>
            </a:r>
          </a:p>
          <a:p>
            <a:r>
              <a:rPr lang="en-US" dirty="0"/>
              <a:t>private:</a:t>
            </a:r>
          </a:p>
          <a:p>
            <a:r>
              <a:rPr lang="en-US" dirty="0"/>
              <a:t>    std::vector&lt;</a:t>
            </a:r>
            <a:r>
              <a:rPr lang="en-US" b="1" dirty="0"/>
              <a:t>Subscriber</a:t>
            </a:r>
            <a:r>
              <a:rPr lang="en-US" dirty="0"/>
              <a:t>*&gt; subscribers; // List of observers</a:t>
            </a:r>
          </a:p>
          <a:p>
            <a:r>
              <a:rPr lang="en-US" dirty="0"/>
              <a:t>    std::string </a:t>
            </a:r>
            <a:r>
              <a:rPr lang="en-US" dirty="0" err="1"/>
              <a:t>latestVideo</a:t>
            </a:r>
            <a:r>
              <a:rPr lang="en-US" dirty="0"/>
              <a:t>;</a:t>
            </a:r>
          </a:p>
          <a:p>
            <a:r>
              <a:rPr lang="en-US" dirty="0"/>
              <a:t>public:</a:t>
            </a:r>
          </a:p>
          <a:p>
            <a:endParaRPr lang="en-US" dirty="0"/>
          </a:p>
          <a:p>
            <a:r>
              <a:rPr lang="en-US" dirty="0"/>
              <a:t>    void </a:t>
            </a:r>
            <a:r>
              <a:rPr lang="en-US" b="1" dirty="0" err="1"/>
              <a:t>uploadVideo</a:t>
            </a:r>
            <a:r>
              <a:rPr lang="en-US" dirty="0"/>
              <a:t>(const std::string&amp; </a:t>
            </a:r>
            <a:r>
              <a:rPr lang="en-US" dirty="0" err="1"/>
              <a:t>videoTitle</a:t>
            </a:r>
            <a:r>
              <a:rPr lang="en-US" dirty="0"/>
              <a:t>) {</a:t>
            </a:r>
          </a:p>
          <a:p>
            <a:r>
              <a:rPr lang="en-US" dirty="0"/>
              <a:t>        </a:t>
            </a:r>
            <a:r>
              <a:rPr lang="en-US" dirty="0" err="1"/>
              <a:t>latestVideo</a:t>
            </a:r>
            <a:r>
              <a:rPr lang="en-US" dirty="0"/>
              <a:t> = </a:t>
            </a:r>
            <a:r>
              <a:rPr lang="en-US" dirty="0" err="1"/>
              <a:t>videoTitle</a:t>
            </a:r>
            <a:r>
              <a:rPr lang="en-US" dirty="0"/>
              <a:t>;</a:t>
            </a:r>
          </a:p>
          <a:p>
            <a:r>
              <a:rPr lang="en-US" dirty="0"/>
              <a:t>        </a:t>
            </a:r>
            <a:r>
              <a:rPr lang="en-US" dirty="0" err="1"/>
              <a:t>notifySubscribers</a:t>
            </a:r>
            <a:r>
              <a:rPr lang="en-US" dirty="0"/>
              <a:t>(); // Notify observers (subscribers)</a:t>
            </a:r>
          </a:p>
          <a:p>
            <a:r>
              <a:rPr lang="en-US" dirty="0"/>
              <a:t>    }</a:t>
            </a:r>
          </a:p>
          <a:p>
            <a:endParaRPr lang="en-US" dirty="0"/>
          </a:p>
          <a:p>
            <a:r>
              <a:rPr lang="en-US" dirty="0"/>
              <a:t>    void </a:t>
            </a:r>
            <a:r>
              <a:rPr lang="en-US" b="1" dirty="0" err="1"/>
              <a:t>addSubscriber</a:t>
            </a:r>
            <a:r>
              <a:rPr lang="en-US" dirty="0"/>
              <a:t>(Subscriber* subscriber) {</a:t>
            </a:r>
          </a:p>
          <a:p>
            <a:r>
              <a:rPr lang="en-US" dirty="0"/>
              <a:t>        </a:t>
            </a:r>
            <a:r>
              <a:rPr lang="en-US" dirty="0" err="1"/>
              <a:t>subscribers.push_back</a:t>
            </a:r>
            <a:r>
              <a:rPr lang="en-US" dirty="0"/>
              <a:t>(subscriber);</a:t>
            </a:r>
          </a:p>
          <a:p>
            <a:r>
              <a:rPr lang="en-US" dirty="0"/>
              <a:t>    }</a:t>
            </a:r>
          </a:p>
          <a:p>
            <a:endParaRPr lang="en-US" dirty="0"/>
          </a:p>
          <a:p>
            <a:r>
              <a:rPr lang="en-US" dirty="0"/>
              <a:t>    void </a:t>
            </a:r>
            <a:r>
              <a:rPr lang="en-US" b="1" dirty="0" err="1"/>
              <a:t>notifySubscribers</a:t>
            </a:r>
            <a:r>
              <a:rPr lang="en-US" dirty="0"/>
              <a:t>() {</a:t>
            </a:r>
          </a:p>
          <a:p>
            <a:r>
              <a:rPr lang="en-US" dirty="0"/>
              <a:t>        for (Subscriber* subscriber : subscribers) {</a:t>
            </a:r>
          </a:p>
          <a:p>
            <a:r>
              <a:rPr lang="en-US" dirty="0"/>
              <a:t>            subscriber-&gt;update(</a:t>
            </a:r>
            <a:r>
              <a:rPr lang="en-US" dirty="0" err="1"/>
              <a:t>latestVideo</a:t>
            </a:r>
            <a:r>
              <a:rPr lang="en-US" dirty="0"/>
              <a:t>); // Notify all observers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615774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FF882F-4042-AA59-3963-F0FABC4BA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220" y="1069338"/>
            <a:ext cx="7800108" cy="55230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10C1E6-5438-A2A2-A2D3-428538A0853E}"/>
              </a:ext>
            </a:extLst>
          </p:cNvPr>
          <p:cNvSpPr txBox="1"/>
          <p:nvPr/>
        </p:nvSpPr>
        <p:spPr>
          <a:xfrm>
            <a:off x="2741421" y="124691"/>
            <a:ext cx="64314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Observer Design Pattern</a:t>
            </a:r>
          </a:p>
        </p:txBody>
      </p:sp>
    </p:spTree>
    <p:extLst>
      <p:ext uri="{BB962C8B-B14F-4D97-AF65-F5344CB8AC3E}">
        <p14:creationId xmlns:p14="http://schemas.microsoft.com/office/powerpoint/2010/main" val="4038457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A graph paper with black text&#10;&#10;Description automatically generated">
            <a:extLst>
              <a:ext uri="{FF2B5EF4-FFF2-40B4-BE49-F238E27FC236}">
                <a16:creationId xmlns:a16="http://schemas.microsoft.com/office/drawing/2014/main" id="{CAB8C1C1-3A29-89BA-02E0-4EF6B6B598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409" b="188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470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CB26EE-24C6-D1BA-B11A-0498B904A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229" y="104504"/>
            <a:ext cx="9310961" cy="656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525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program&#10;&#10;Description automatically generated">
            <a:extLst>
              <a:ext uri="{FF2B5EF4-FFF2-40B4-BE49-F238E27FC236}">
                <a16:creationId xmlns:a16="http://schemas.microsoft.com/office/drawing/2014/main" id="{2C22EC53-1355-6C6B-7A3C-47AAE0E29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53885" y="643466"/>
            <a:ext cx="768423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39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C1DC0-3AD2-B592-82E4-45EDA935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Java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BBF15-98A8-98C2-8707-78CC4E15D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Observer Interface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Subject Interface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98DB42-BB4A-DCD2-52E1-5CD3AEA29AED}"/>
              </a:ext>
            </a:extLst>
          </p:cNvPr>
          <p:cNvSpPr txBox="1"/>
          <p:nvPr/>
        </p:nvSpPr>
        <p:spPr>
          <a:xfrm>
            <a:off x="2664824" y="2828836"/>
            <a:ext cx="84255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public interface </a:t>
            </a:r>
            <a:r>
              <a:rPr lang="en-US" b="1" dirty="0"/>
              <a:t>Observer</a:t>
            </a:r>
            <a:r>
              <a:rPr lang="en-US" dirty="0"/>
              <a:t> {</a:t>
            </a:r>
          </a:p>
          <a:p>
            <a:r>
              <a:rPr lang="en-US" dirty="0"/>
              <a:t>    void update(double temperature); // Observers will update based on temperature</a:t>
            </a:r>
          </a:p>
          <a:p>
            <a:r>
              <a:rPr lang="en-US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91CF98-C4FC-FDC8-F60E-845E0401C445}"/>
              </a:ext>
            </a:extLst>
          </p:cNvPr>
          <p:cNvSpPr txBox="1"/>
          <p:nvPr/>
        </p:nvSpPr>
        <p:spPr>
          <a:xfrm>
            <a:off x="2880360" y="4557574"/>
            <a:ext cx="610035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public interface </a:t>
            </a:r>
            <a:r>
              <a:rPr lang="en-US" b="1" dirty="0"/>
              <a:t>Subject</a:t>
            </a:r>
            <a:r>
              <a:rPr lang="en-US" dirty="0"/>
              <a:t> {</a:t>
            </a:r>
          </a:p>
          <a:p>
            <a:r>
              <a:rPr lang="en-US" dirty="0"/>
              <a:t>    void </a:t>
            </a:r>
            <a:r>
              <a:rPr lang="en-US" dirty="0" err="1"/>
              <a:t>registerObserver</a:t>
            </a:r>
            <a:r>
              <a:rPr lang="en-US" dirty="0"/>
              <a:t>(Observer o); // Add an observer</a:t>
            </a:r>
          </a:p>
          <a:p>
            <a:r>
              <a:rPr lang="en-US" dirty="0"/>
              <a:t>    void </a:t>
            </a:r>
            <a:r>
              <a:rPr lang="en-US" dirty="0" err="1"/>
              <a:t>removeObserver</a:t>
            </a:r>
            <a:r>
              <a:rPr lang="en-US" dirty="0"/>
              <a:t>(Observer o);   // Remove an observer</a:t>
            </a:r>
          </a:p>
          <a:p>
            <a:r>
              <a:rPr lang="en-US" dirty="0"/>
              <a:t>    void </a:t>
            </a:r>
            <a:r>
              <a:rPr lang="en-US" dirty="0" err="1"/>
              <a:t>notifyObservers</a:t>
            </a:r>
            <a:r>
              <a:rPr lang="en-US" dirty="0"/>
              <a:t>();            // Notify all observers of state change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7805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791A9-B9B4-AA44-1149-C398B3406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Java implementation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09B3D-B343-063E-7C8D-23209AEB2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Weather Class (</a:t>
            </a:r>
            <a:r>
              <a:rPr lang="en-US" dirty="0" err="1"/>
              <a:t>ConcreteSubject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9E542F-5059-B504-A8FA-4ADB3E1BD832}"/>
              </a:ext>
            </a:extLst>
          </p:cNvPr>
          <p:cNvSpPr txBox="1"/>
          <p:nvPr/>
        </p:nvSpPr>
        <p:spPr>
          <a:xfrm>
            <a:off x="6648995" y="1690688"/>
            <a:ext cx="1210926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600" dirty="0"/>
          </a:p>
          <a:p>
            <a:r>
              <a:rPr lang="en-US" sz="1600" dirty="0"/>
              <a:t>    // Remove an observer</a:t>
            </a:r>
          </a:p>
          <a:p>
            <a:r>
              <a:rPr lang="en-US" sz="1600" dirty="0"/>
              <a:t>    @Override</a:t>
            </a:r>
          </a:p>
          <a:p>
            <a:r>
              <a:rPr lang="en-US" sz="1600" dirty="0"/>
              <a:t>    public void </a:t>
            </a:r>
            <a:r>
              <a:rPr lang="en-US" sz="1600" dirty="0" err="1"/>
              <a:t>removeObserver</a:t>
            </a:r>
            <a:r>
              <a:rPr lang="en-US" sz="1600" dirty="0"/>
              <a:t>(Observer o) {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observers.remove</a:t>
            </a:r>
            <a:r>
              <a:rPr lang="en-US" sz="1600" dirty="0"/>
              <a:t>(o);</a:t>
            </a:r>
          </a:p>
          <a:p>
            <a:r>
              <a:rPr lang="en-US" sz="1600" dirty="0"/>
              <a:t>    }</a:t>
            </a:r>
          </a:p>
          <a:p>
            <a:endParaRPr lang="en-US" sz="1600" dirty="0"/>
          </a:p>
          <a:p>
            <a:r>
              <a:rPr lang="en-US" sz="1600" dirty="0"/>
              <a:t>    // Notify all registered observers of temperature change</a:t>
            </a:r>
          </a:p>
          <a:p>
            <a:r>
              <a:rPr lang="en-US" sz="1600" dirty="0"/>
              <a:t>    @Override</a:t>
            </a:r>
          </a:p>
          <a:p>
            <a:r>
              <a:rPr lang="en-US" sz="1600" dirty="0"/>
              <a:t>    public void </a:t>
            </a:r>
            <a:r>
              <a:rPr lang="en-US" sz="1600" dirty="0" err="1"/>
              <a:t>notifyObservers</a:t>
            </a:r>
            <a:r>
              <a:rPr lang="en-US" sz="1600" dirty="0"/>
              <a:t>() {</a:t>
            </a:r>
          </a:p>
          <a:p>
            <a:r>
              <a:rPr lang="en-US" sz="1600" dirty="0"/>
              <a:t>        for (Observer observer : observers) {</a:t>
            </a:r>
          </a:p>
          <a:p>
            <a:r>
              <a:rPr lang="en-US" sz="1600" dirty="0"/>
              <a:t>            </a:t>
            </a:r>
            <a:r>
              <a:rPr lang="en-US" sz="1600" dirty="0" err="1"/>
              <a:t>observer.update</a:t>
            </a:r>
            <a:r>
              <a:rPr lang="en-US" sz="1600" dirty="0"/>
              <a:t>(temperature);</a:t>
            </a:r>
          </a:p>
          <a:p>
            <a:r>
              <a:rPr lang="en-US" sz="1600" dirty="0"/>
              <a:t>        }</a:t>
            </a:r>
          </a:p>
          <a:p>
            <a:r>
              <a:rPr lang="en-US" sz="1600" dirty="0"/>
              <a:t>    }</a:t>
            </a:r>
          </a:p>
          <a:p>
            <a:endParaRPr lang="en-US" sz="1600" dirty="0"/>
          </a:p>
          <a:p>
            <a:r>
              <a:rPr lang="en-US" sz="1600" dirty="0"/>
              <a:t>    // Set new temperature and notify observers</a:t>
            </a:r>
          </a:p>
          <a:p>
            <a:r>
              <a:rPr lang="en-US" sz="1600" dirty="0"/>
              <a:t>    public void </a:t>
            </a:r>
            <a:r>
              <a:rPr lang="en-US" sz="1600" dirty="0" err="1"/>
              <a:t>setTemperature</a:t>
            </a:r>
            <a:r>
              <a:rPr lang="en-US" sz="1600" dirty="0"/>
              <a:t>(double temperature) {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this.temperature</a:t>
            </a:r>
            <a:r>
              <a:rPr lang="en-US" sz="1600" dirty="0"/>
              <a:t> = temperature;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notifyObservers</a:t>
            </a:r>
            <a:r>
              <a:rPr lang="en-US" sz="1600" dirty="0"/>
              <a:t>(); // Notify all observers about the change</a:t>
            </a:r>
          </a:p>
          <a:p>
            <a:r>
              <a:rPr lang="en-US" sz="1600" dirty="0"/>
              <a:t>    }</a:t>
            </a:r>
          </a:p>
          <a:p>
            <a:r>
              <a:rPr lang="en-US" sz="1600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2D7DC9-44B5-340D-2509-73FC480C9502}"/>
              </a:ext>
            </a:extLst>
          </p:cNvPr>
          <p:cNvSpPr txBox="1"/>
          <p:nvPr/>
        </p:nvSpPr>
        <p:spPr>
          <a:xfrm>
            <a:off x="146957" y="2333685"/>
            <a:ext cx="969917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import </a:t>
            </a:r>
            <a:r>
              <a:rPr lang="en-US" dirty="0" err="1"/>
              <a:t>java.util.ArrayList</a:t>
            </a:r>
            <a:r>
              <a:rPr lang="en-US" dirty="0"/>
              <a:t>;</a:t>
            </a:r>
          </a:p>
          <a:p>
            <a:r>
              <a:rPr lang="en-US" dirty="0"/>
              <a:t>import </a:t>
            </a:r>
            <a:r>
              <a:rPr lang="en-US" dirty="0" err="1"/>
              <a:t>java.util.List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public class </a:t>
            </a:r>
            <a:r>
              <a:rPr lang="en-US" b="1" dirty="0"/>
              <a:t>Weather</a:t>
            </a:r>
            <a:r>
              <a:rPr lang="en-US" dirty="0"/>
              <a:t> implements </a:t>
            </a:r>
            <a:r>
              <a:rPr lang="en-US" b="1" dirty="0"/>
              <a:t>Subject</a:t>
            </a:r>
            <a:r>
              <a:rPr lang="en-US" dirty="0"/>
              <a:t> {</a:t>
            </a:r>
          </a:p>
          <a:p>
            <a:r>
              <a:rPr lang="en-US" dirty="0"/>
              <a:t>    private List&lt;Observer&gt; observers; // List to hold all observers</a:t>
            </a:r>
          </a:p>
          <a:p>
            <a:r>
              <a:rPr lang="en-US" dirty="0"/>
              <a:t>    private double temperature;</a:t>
            </a:r>
          </a:p>
          <a:p>
            <a:endParaRPr lang="en-US" dirty="0"/>
          </a:p>
          <a:p>
            <a:r>
              <a:rPr lang="en-US" dirty="0"/>
              <a:t>    public Weather() {</a:t>
            </a:r>
          </a:p>
          <a:p>
            <a:r>
              <a:rPr lang="en-US" dirty="0"/>
              <a:t>        observers = new </a:t>
            </a:r>
            <a:r>
              <a:rPr lang="en-US" dirty="0" err="1"/>
              <a:t>ArrayList</a:t>
            </a:r>
            <a:r>
              <a:rPr lang="en-US" dirty="0"/>
              <a:t>&lt;&gt;();</a:t>
            </a:r>
          </a:p>
          <a:p>
            <a:r>
              <a:rPr lang="en-US" dirty="0"/>
              <a:t>    }</a:t>
            </a:r>
          </a:p>
          <a:p>
            <a:endParaRPr lang="en-US" dirty="0"/>
          </a:p>
          <a:p>
            <a:r>
              <a:rPr lang="en-US" dirty="0"/>
              <a:t>    // Register an observer</a:t>
            </a:r>
          </a:p>
          <a:p>
            <a:r>
              <a:rPr lang="en-US" dirty="0"/>
              <a:t>    @Override</a:t>
            </a:r>
          </a:p>
          <a:p>
            <a:r>
              <a:rPr lang="en-US" dirty="0"/>
              <a:t>    public void </a:t>
            </a:r>
            <a:r>
              <a:rPr lang="en-US" dirty="0" err="1"/>
              <a:t>registerObserver</a:t>
            </a:r>
            <a:r>
              <a:rPr lang="en-US" dirty="0"/>
              <a:t>(Observer o) {</a:t>
            </a:r>
          </a:p>
          <a:p>
            <a:r>
              <a:rPr lang="en-US" dirty="0"/>
              <a:t>        </a:t>
            </a:r>
            <a:r>
              <a:rPr lang="en-US" dirty="0" err="1"/>
              <a:t>observers.add</a:t>
            </a:r>
            <a:r>
              <a:rPr lang="en-US" dirty="0"/>
              <a:t>(o);</a:t>
            </a:r>
          </a:p>
          <a:p>
            <a:r>
              <a:rPr lang="en-US" dirty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1538852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2FB2B-A8C9-C1C5-17D6-1C75EDF72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Java implementation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2D907-F913-D273-7EFD-77F505111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HorizontalView</a:t>
            </a:r>
            <a:r>
              <a:rPr lang="en-US" dirty="0"/>
              <a:t> Class (</a:t>
            </a:r>
            <a:r>
              <a:rPr lang="en-US" dirty="0" err="1"/>
              <a:t>ConcreteObserver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6582B4-A95E-7944-FD5B-41A24DA88474}"/>
              </a:ext>
            </a:extLst>
          </p:cNvPr>
          <p:cNvSpPr txBox="1"/>
          <p:nvPr/>
        </p:nvSpPr>
        <p:spPr>
          <a:xfrm>
            <a:off x="2736667" y="2198808"/>
            <a:ext cx="788343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public class </a:t>
            </a:r>
            <a:r>
              <a:rPr lang="en-US" b="1" dirty="0" err="1"/>
              <a:t>HorizontalView</a:t>
            </a:r>
            <a:r>
              <a:rPr lang="en-US" dirty="0"/>
              <a:t> implements </a:t>
            </a:r>
            <a:r>
              <a:rPr lang="en-US" b="1" dirty="0"/>
              <a:t>Observer</a:t>
            </a:r>
            <a:r>
              <a:rPr lang="en-US" dirty="0"/>
              <a:t> {</a:t>
            </a:r>
          </a:p>
          <a:p>
            <a:r>
              <a:rPr lang="en-US" dirty="0"/>
              <a:t>    private double temperature;</a:t>
            </a:r>
          </a:p>
          <a:p>
            <a:endParaRPr lang="en-US" dirty="0"/>
          </a:p>
          <a:p>
            <a:r>
              <a:rPr lang="en-US" dirty="0"/>
              <a:t>    // When notified by the subject, update the view</a:t>
            </a:r>
          </a:p>
          <a:p>
            <a:endParaRPr lang="en-US" dirty="0"/>
          </a:p>
          <a:p>
            <a:r>
              <a:rPr lang="en-US" dirty="0"/>
              <a:t>    @Override</a:t>
            </a:r>
          </a:p>
          <a:p>
            <a:r>
              <a:rPr lang="en-US" dirty="0"/>
              <a:t>    public void update(double temperature) {</a:t>
            </a:r>
          </a:p>
          <a:p>
            <a:r>
              <a:rPr lang="en-US" dirty="0"/>
              <a:t>        </a:t>
            </a:r>
            <a:r>
              <a:rPr lang="en-US" dirty="0" err="1"/>
              <a:t>this.temperature</a:t>
            </a:r>
            <a:r>
              <a:rPr lang="en-US" dirty="0"/>
              <a:t> = temperature;</a:t>
            </a:r>
          </a:p>
          <a:p>
            <a:r>
              <a:rPr lang="en-US" dirty="0"/>
              <a:t>        display();</a:t>
            </a:r>
          </a:p>
          <a:p>
            <a:r>
              <a:rPr lang="en-US" dirty="0"/>
              <a:t>    }</a:t>
            </a:r>
          </a:p>
          <a:p>
            <a:endParaRPr lang="en-US" dirty="0"/>
          </a:p>
          <a:p>
            <a:r>
              <a:rPr lang="en-US" dirty="0"/>
              <a:t>    // Display the temperature in horizontal format</a:t>
            </a:r>
          </a:p>
          <a:p>
            <a:r>
              <a:rPr lang="en-US" dirty="0"/>
              <a:t>    public void display() {</a:t>
            </a:r>
          </a:p>
          <a:p>
            <a:r>
              <a:rPr lang="en-US" dirty="0"/>
              <a:t>        </a:t>
            </a:r>
            <a:r>
              <a:rPr lang="en-US" dirty="0" err="1"/>
              <a:t>System.out.println</a:t>
            </a:r>
            <a:r>
              <a:rPr lang="en-US" dirty="0"/>
              <a:t>("Horizontal View - Temperature: " + temperature);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17033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84B72-EE08-AE9A-C25A-DC2517269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Java implementation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F35D38-A63D-9850-A3BB-9F94A107D7D0}"/>
              </a:ext>
            </a:extLst>
          </p:cNvPr>
          <p:cNvSpPr txBox="1"/>
          <p:nvPr/>
        </p:nvSpPr>
        <p:spPr>
          <a:xfrm>
            <a:off x="3045823" y="1825625"/>
            <a:ext cx="87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public class </a:t>
            </a:r>
            <a:r>
              <a:rPr lang="en-US" b="1" dirty="0" err="1"/>
              <a:t>VerticalView</a:t>
            </a:r>
            <a:r>
              <a:rPr lang="en-US" dirty="0"/>
              <a:t> implements </a:t>
            </a:r>
            <a:r>
              <a:rPr lang="en-US" b="1" dirty="0"/>
              <a:t>Observer</a:t>
            </a:r>
            <a:r>
              <a:rPr lang="en-US" dirty="0"/>
              <a:t> {</a:t>
            </a:r>
          </a:p>
          <a:p>
            <a:r>
              <a:rPr lang="en-US" dirty="0"/>
              <a:t>    private double temperature;</a:t>
            </a:r>
          </a:p>
          <a:p>
            <a:endParaRPr lang="en-US" dirty="0"/>
          </a:p>
          <a:p>
            <a:r>
              <a:rPr lang="en-US" dirty="0"/>
              <a:t>    // When notified by the subject, update the view</a:t>
            </a:r>
          </a:p>
          <a:p>
            <a:r>
              <a:rPr lang="en-US" dirty="0"/>
              <a:t>    @Override</a:t>
            </a:r>
          </a:p>
          <a:p>
            <a:r>
              <a:rPr lang="en-US" dirty="0"/>
              <a:t>    public void update(double temperature) {</a:t>
            </a:r>
          </a:p>
          <a:p>
            <a:r>
              <a:rPr lang="en-US" dirty="0"/>
              <a:t>        </a:t>
            </a:r>
            <a:r>
              <a:rPr lang="en-US" dirty="0" err="1"/>
              <a:t>this.temperature</a:t>
            </a:r>
            <a:r>
              <a:rPr lang="en-US" dirty="0"/>
              <a:t> = temperature;</a:t>
            </a:r>
          </a:p>
          <a:p>
            <a:r>
              <a:rPr lang="en-US" dirty="0"/>
              <a:t>        display();</a:t>
            </a:r>
          </a:p>
          <a:p>
            <a:r>
              <a:rPr lang="en-US" dirty="0"/>
              <a:t>    }</a:t>
            </a:r>
          </a:p>
          <a:p>
            <a:endParaRPr lang="en-US" dirty="0"/>
          </a:p>
          <a:p>
            <a:r>
              <a:rPr lang="en-US" dirty="0"/>
              <a:t>    // Display the temperature in vertical format</a:t>
            </a:r>
          </a:p>
          <a:p>
            <a:r>
              <a:rPr lang="en-US" dirty="0"/>
              <a:t>    public void display() {</a:t>
            </a:r>
          </a:p>
          <a:p>
            <a:r>
              <a:rPr lang="en-US" dirty="0"/>
              <a:t>        </a:t>
            </a:r>
            <a:r>
              <a:rPr lang="en-US" dirty="0" err="1"/>
              <a:t>System.out.println</a:t>
            </a:r>
            <a:r>
              <a:rPr lang="en-US" dirty="0"/>
              <a:t>("Vertical View");</a:t>
            </a:r>
          </a:p>
          <a:p>
            <a:r>
              <a:rPr lang="en-US" dirty="0"/>
              <a:t>        </a:t>
            </a:r>
            <a:r>
              <a:rPr lang="en-US" dirty="0" err="1"/>
              <a:t>System.out.println</a:t>
            </a:r>
            <a:r>
              <a:rPr lang="en-US" dirty="0"/>
              <a:t>("Temperature: " + temperature);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04436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B5FB6-DC33-14D6-D2A1-3A98BF53D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Java implementation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470AAA-7898-C0D6-C84C-81DF2A1986A7}"/>
              </a:ext>
            </a:extLst>
          </p:cNvPr>
          <p:cNvSpPr txBox="1"/>
          <p:nvPr/>
        </p:nvSpPr>
        <p:spPr>
          <a:xfrm>
            <a:off x="3045823" y="1320918"/>
            <a:ext cx="610035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public class </a:t>
            </a:r>
            <a:r>
              <a:rPr lang="en-US" b="1" dirty="0" err="1"/>
              <a:t>WeatherStation</a:t>
            </a:r>
            <a:r>
              <a:rPr lang="en-US" dirty="0"/>
              <a:t> {</a:t>
            </a:r>
          </a:p>
          <a:p>
            <a:r>
              <a:rPr lang="en-US" dirty="0"/>
              <a:t>    public static void main(String[] </a:t>
            </a:r>
            <a:r>
              <a:rPr lang="en-US" dirty="0" err="1"/>
              <a:t>args</a:t>
            </a:r>
            <a:r>
              <a:rPr lang="en-US" dirty="0"/>
              <a:t>) {</a:t>
            </a:r>
          </a:p>
          <a:p>
            <a:r>
              <a:rPr lang="en-US" dirty="0"/>
              <a:t>        // Create the weather subject (the source of data)</a:t>
            </a:r>
          </a:p>
          <a:p>
            <a:r>
              <a:rPr lang="en-US" dirty="0"/>
              <a:t>        Weather </a:t>
            </a:r>
            <a:r>
              <a:rPr lang="en-US" b="1" dirty="0"/>
              <a:t>weather</a:t>
            </a:r>
            <a:r>
              <a:rPr lang="en-US" dirty="0"/>
              <a:t> = new Weather();</a:t>
            </a:r>
          </a:p>
          <a:p>
            <a:endParaRPr lang="en-US" dirty="0"/>
          </a:p>
          <a:p>
            <a:r>
              <a:rPr lang="en-US" dirty="0"/>
              <a:t>        // Create observers</a:t>
            </a:r>
          </a:p>
          <a:p>
            <a:r>
              <a:rPr lang="en-US" dirty="0"/>
              <a:t>        </a:t>
            </a:r>
            <a:r>
              <a:rPr lang="en-US" dirty="0" err="1"/>
              <a:t>HorizontalView</a:t>
            </a:r>
            <a:r>
              <a:rPr lang="en-US" dirty="0"/>
              <a:t> </a:t>
            </a:r>
            <a:r>
              <a:rPr lang="en-US" b="1" dirty="0" err="1"/>
              <a:t>horizontalView</a:t>
            </a:r>
            <a:r>
              <a:rPr lang="en-US" dirty="0"/>
              <a:t> = new </a:t>
            </a:r>
            <a:r>
              <a:rPr lang="en-US" dirty="0" err="1"/>
              <a:t>HorizontalView</a:t>
            </a:r>
            <a:r>
              <a:rPr lang="en-US" dirty="0"/>
              <a:t>();</a:t>
            </a:r>
          </a:p>
          <a:p>
            <a:r>
              <a:rPr lang="en-US" dirty="0"/>
              <a:t>        </a:t>
            </a:r>
            <a:r>
              <a:rPr lang="en-US" dirty="0" err="1"/>
              <a:t>VerticalView</a:t>
            </a:r>
            <a:r>
              <a:rPr lang="en-US" dirty="0"/>
              <a:t> </a:t>
            </a:r>
            <a:r>
              <a:rPr lang="en-US" b="1" dirty="0" err="1"/>
              <a:t>verticalView</a:t>
            </a:r>
            <a:r>
              <a:rPr lang="en-US" dirty="0"/>
              <a:t> = new </a:t>
            </a:r>
            <a:r>
              <a:rPr lang="en-US" dirty="0" err="1"/>
              <a:t>VerticalView</a:t>
            </a:r>
            <a:r>
              <a:rPr lang="en-US" dirty="0"/>
              <a:t>();</a:t>
            </a:r>
          </a:p>
          <a:p>
            <a:endParaRPr lang="en-US" dirty="0"/>
          </a:p>
          <a:p>
            <a:r>
              <a:rPr lang="en-US" dirty="0"/>
              <a:t>        // Register observers with the weather subject</a:t>
            </a:r>
          </a:p>
          <a:p>
            <a:r>
              <a:rPr lang="en-US" dirty="0"/>
              <a:t>        </a:t>
            </a:r>
            <a:r>
              <a:rPr lang="en-US" dirty="0" err="1"/>
              <a:t>weather.registerObserver</a:t>
            </a:r>
            <a:r>
              <a:rPr lang="en-US" dirty="0"/>
              <a:t>(</a:t>
            </a:r>
            <a:r>
              <a:rPr lang="en-US" dirty="0" err="1"/>
              <a:t>horizontalView</a:t>
            </a:r>
            <a:r>
              <a:rPr lang="en-US" dirty="0"/>
              <a:t>);</a:t>
            </a:r>
          </a:p>
          <a:p>
            <a:r>
              <a:rPr lang="en-US" dirty="0"/>
              <a:t>        </a:t>
            </a:r>
            <a:r>
              <a:rPr lang="en-US" dirty="0" err="1"/>
              <a:t>weather.registerObserver</a:t>
            </a:r>
            <a:r>
              <a:rPr lang="en-US" dirty="0"/>
              <a:t>(</a:t>
            </a:r>
            <a:r>
              <a:rPr lang="en-US" dirty="0" err="1"/>
              <a:t>verticalView</a:t>
            </a:r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dirty="0"/>
              <a:t>        // Simulate changes in temperature</a:t>
            </a:r>
          </a:p>
          <a:p>
            <a:r>
              <a:rPr lang="en-US" dirty="0"/>
              <a:t>        </a:t>
            </a:r>
            <a:r>
              <a:rPr lang="en-US" dirty="0" err="1"/>
              <a:t>weather.setTemperature</a:t>
            </a:r>
            <a:r>
              <a:rPr lang="en-US" dirty="0"/>
              <a:t>(25.5);</a:t>
            </a:r>
          </a:p>
          <a:p>
            <a:r>
              <a:rPr lang="en-US" dirty="0"/>
              <a:t>        </a:t>
            </a:r>
            <a:r>
              <a:rPr lang="en-US" dirty="0" err="1"/>
              <a:t>weather.setTemperature</a:t>
            </a:r>
            <a:r>
              <a:rPr lang="en-US" dirty="0"/>
              <a:t>(28.0);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52102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2410956-16F8-F73B-8DFE-0F8CC6002B1A}"/>
              </a:ext>
            </a:extLst>
          </p:cNvPr>
          <p:cNvSpPr/>
          <p:nvPr/>
        </p:nvSpPr>
        <p:spPr>
          <a:xfrm>
            <a:off x="91440" y="30042"/>
            <a:ext cx="3794760" cy="303196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36D719-71C0-9D19-B684-62FF535A6BF6}"/>
              </a:ext>
            </a:extLst>
          </p:cNvPr>
          <p:cNvSpPr/>
          <p:nvPr/>
        </p:nvSpPr>
        <p:spPr>
          <a:xfrm>
            <a:off x="91440" y="3062009"/>
            <a:ext cx="3794760" cy="31689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11890-6491-088D-6A06-9E67AE6771AC}"/>
              </a:ext>
            </a:extLst>
          </p:cNvPr>
          <p:cNvSpPr txBox="1"/>
          <p:nvPr/>
        </p:nvSpPr>
        <p:spPr>
          <a:xfrm>
            <a:off x="4846319" y="242390"/>
            <a:ext cx="6100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public interface </a:t>
            </a:r>
            <a:r>
              <a:rPr lang="en-US" sz="1200" b="1" dirty="0"/>
              <a:t>Observer</a:t>
            </a:r>
            <a:r>
              <a:rPr lang="en-US" sz="1200" dirty="0"/>
              <a:t> {</a:t>
            </a:r>
          </a:p>
          <a:p>
            <a:r>
              <a:rPr lang="en-US" sz="1200" dirty="0"/>
              <a:t>    void update(double temperature);}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8E1D4-DDBE-2143-9978-B924C8A5E779}"/>
              </a:ext>
            </a:extLst>
          </p:cNvPr>
          <p:cNvSpPr txBox="1"/>
          <p:nvPr/>
        </p:nvSpPr>
        <p:spPr>
          <a:xfrm>
            <a:off x="4846319" y="1045705"/>
            <a:ext cx="61003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public interface </a:t>
            </a:r>
            <a:r>
              <a:rPr lang="en-US" sz="1200" b="1" dirty="0"/>
              <a:t>Subject</a:t>
            </a:r>
            <a:r>
              <a:rPr lang="en-US" sz="1200" dirty="0"/>
              <a:t> {</a:t>
            </a:r>
          </a:p>
          <a:p>
            <a:r>
              <a:rPr lang="en-US" sz="1200" dirty="0"/>
              <a:t>    void </a:t>
            </a:r>
            <a:r>
              <a:rPr lang="en-US" sz="1200" dirty="0" err="1"/>
              <a:t>registerObserver</a:t>
            </a:r>
            <a:r>
              <a:rPr lang="en-US" sz="1200" dirty="0"/>
              <a:t>(Observer o); </a:t>
            </a:r>
          </a:p>
          <a:p>
            <a:r>
              <a:rPr lang="en-US" sz="1200" dirty="0"/>
              <a:t>    void </a:t>
            </a:r>
            <a:r>
              <a:rPr lang="en-US" sz="1200" dirty="0" err="1"/>
              <a:t>removeObserver</a:t>
            </a:r>
            <a:r>
              <a:rPr lang="en-US" sz="1200" dirty="0"/>
              <a:t>(Observer o);   </a:t>
            </a:r>
          </a:p>
          <a:p>
            <a:r>
              <a:rPr lang="en-US" sz="1200" dirty="0"/>
              <a:t>    void </a:t>
            </a:r>
            <a:r>
              <a:rPr lang="en-US" sz="1200" dirty="0" err="1"/>
              <a:t>notifyObservers</a:t>
            </a:r>
            <a:r>
              <a:rPr lang="en-US" sz="1200" dirty="0"/>
              <a:t>();            </a:t>
            </a:r>
          </a:p>
          <a:p>
            <a:r>
              <a:rPr lang="en-US" sz="1200" dirty="0"/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140512-61F5-971F-1277-C7A09FCEB0E5}"/>
              </a:ext>
            </a:extLst>
          </p:cNvPr>
          <p:cNvSpPr txBox="1"/>
          <p:nvPr/>
        </p:nvSpPr>
        <p:spPr>
          <a:xfrm>
            <a:off x="8654142" y="0"/>
            <a:ext cx="6100354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import </a:t>
            </a:r>
            <a:r>
              <a:rPr lang="en-US" sz="1200" dirty="0" err="1"/>
              <a:t>java.util.ArrayList</a:t>
            </a:r>
            <a:r>
              <a:rPr lang="en-US" sz="1200" dirty="0"/>
              <a:t>;</a:t>
            </a:r>
          </a:p>
          <a:p>
            <a:r>
              <a:rPr lang="en-US" sz="1200" dirty="0"/>
              <a:t>import </a:t>
            </a:r>
            <a:r>
              <a:rPr lang="en-US" sz="1200" dirty="0" err="1"/>
              <a:t>java.util.List</a:t>
            </a:r>
            <a:r>
              <a:rPr lang="en-US" sz="1200" dirty="0"/>
              <a:t>;</a:t>
            </a:r>
          </a:p>
          <a:p>
            <a:endParaRPr lang="en-US" sz="1200" dirty="0"/>
          </a:p>
          <a:p>
            <a:r>
              <a:rPr lang="en-US" sz="1200" dirty="0"/>
              <a:t>public class </a:t>
            </a:r>
            <a:r>
              <a:rPr lang="en-US" sz="1200" b="1" dirty="0"/>
              <a:t>Weather</a:t>
            </a:r>
            <a:r>
              <a:rPr lang="en-US" sz="1200" dirty="0"/>
              <a:t> implements </a:t>
            </a:r>
            <a:r>
              <a:rPr lang="en-US" sz="1200" b="1" dirty="0"/>
              <a:t>Subject</a:t>
            </a:r>
            <a:r>
              <a:rPr lang="en-US" sz="1200" dirty="0"/>
              <a:t> {</a:t>
            </a:r>
          </a:p>
          <a:p>
            <a:r>
              <a:rPr lang="en-US" sz="1200" dirty="0"/>
              <a:t>    private List&lt;Observer&gt; observers; </a:t>
            </a:r>
          </a:p>
          <a:p>
            <a:r>
              <a:rPr lang="en-US" sz="1200" dirty="0"/>
              <a:t>    private double temperature;</a:t>
            </a:r>
          </a:p>
          <a:p>
            <a:endParaRPr lang="en-US" sz="1200" dirty="0"/>
          </a:p>
          <a:p>
            <a:r>
              <a:rPr lang="en-US" sz="1200" dirty="0"/>
              <a:t>    public Weather() {</a:t>
            </a:r>
          </a:p>
          <a:p>
            <a:r>
              <a:rPr lang="en-US" sz="1200" dirty="0"/>
              <a:t>        observers = new </a:t>
            </a:r>
            <a:r>
              <a:rPr lang="en-US" sz="1200" dirty="0" err="1"/>
              <a:t>ArrayList</a:t>
            </a:r>
            <a:r>
              <a:rPr lang="en-US" sz="1200" dirty="0"/>
              <a:t>&lt;&gt;();</a:t>
            </a:r>
          </a:p>
          <a:p>
            <a:r>
              <a:rPr lang="en-US" sz="1200" dirty="0"/>
              <a:t>    }</a:t>
            </a:r>
          </a:p>
          <a:p>
            <a:endParaRPr lang="en-US" sz="1200" dirty="0"/>
          </a:p>
          <a:p>
            <a:r>
              <a:rPr lang="en-US" sz="1200" dirty="0"/>
              <a:t>    // Register an observer</a:t>
            </a:r>
          </a:p>
          <a:p>
            <a:r>
              <a:rPr lang="en-US" sz="1200" dirty="0"/>
              <a:t>    @Override</a:t>
            </a:r>
          </a:p>
          <a:p>
            <a:r>
              <a:rPr lang="en-US" sz="1200" dirty="0"/>
              <a:t>    public void </a:t>
            </a:r>
            <a:r>
              <a:rPr lang="en-US" sz="1200" dirty="0" err="1"/>
              <a:t>registerObserver</a:t>
            </a:r>
            <a:r>
              <a:rPr lang="en-US" sz="1200" dirty="0"/>
              <a:t>(Observer o) {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observers.add</a:t>
            </a:r>
            <a:r>
              <a:rPr lang="en-US" sz="1200" dirty="0"/>
              <a:t>(o);</a:t>
            </a:r>
          </a:p>
          <a:p>
            <a:r>
              <a:rPr lang="en-US" sz="1200" dirty="0"/>
              <a:t>    }</a:t>
            </a:r>
          </a:p>
          <a:p>
            <a:endParaRPr lang="en-US" sz="1200" dirty="0"/>
          </a:p>
          <a:p>
            <a:r>
              <a:rPr lang="en-US" sz="1200" dirty="0"/>
              <a:t>    // Remove an observer</a:t>
            </a:r>
          </a:p>
          <a:p>
            <a:r>
              <a:rPr lang="en-US" sz="1200" dirty="0"/>
              <a:t>    @Override</a:t>
            </a:r>
          </a:p>
          <a:p>
            <a:r>
              <a:rPr lang="en-US" sz="1200" dirty="0"/>
              <a:t>    public void </a:t>
            </a:r>
            <a:r>
              <a:rPr lang="en-US" sz="1200" dirty="0" err="1"/>
              <a:t>removeObserver</a:t>
            </a:r>
            <a:r>
              <a:rPr lang="en-US" sz="1200" dirty="0"/>
              <a:t>(Observer o) {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observers.remove</a:t>
            </a:r>
            <a:r>
              <a:rPr lang="en-US" sz="1200" dirty="0"/>
              <a:t>(o);</a:t>
            </a:r>
          </a:p>
          <a:p>
            <a:r>
              <a:rPr lang="en-US" sz="1200" dirty="0"/>
              <a:t>    }</a:t>
            </a:r>
          </a:p>
          <a:p>
            <a:endParaRPr lang="en-US" sz="1200" dirty="0"/>
          </a:p>
          <a:p>
            <a:r>
              <a:rPr lang="en-US" sz="1200" dirty="0"/>
              <a:t>    </a:t>
            </a:r>
          </a:p>
          <a:p>
            <a:r>
              <a:rPr lang="en-US" sz="1200" dirty="0"/>
              <a:t>    @Override</a:t>
            </a:r>
          </a:p>
          <a:p>
            <a:r>
              <a:rPr lang="en-US" sz="1200" dirty="0"/>
              <a:t>    public void </a:t>
            </a:r>
            <a:r>
              <a:rPr lang="en-US" sz="1200" dirty="0" err="1"/>
              <a:t>notifyObservers</a:t>
            </a:r>
            <a:r>
              <a:rPr lang="en-US" sz="1200" dirty="0"/>
              <a:t>() {</a:t>
            </a:r>
          </a:p>
          <a:p>
            <a:r>
              <a:rPr lang="en-US" sz="1200" dirty="0"/>
              <a:t>        for (Observer observer : observers) {</a:t>
            </a:r>
          </a:p>
          <a:p>
            <a:r>
              <a:rPr lang="en-US" sz="1200" dirty="0"/>
              <a:t>            </a:t>
            </a:r>
            <a:r>
              <a:rPr lang="en-US" sz="1200" dirty="0" err="1"/>
              <a:t>observer.update</a:t>
            </a:r>
            <a:r>
              <a:rPr lang="en-US" sz="1200" dirty="0"/>
              <a:t>(temperature);</a:t>
            </a:r>
          </a:p>
          <a:p>
            <a:r>
              <a:rPr lang="en-US" sz="1200" dirty="0"/>
              <a:t>        }</a:t>
            </a:r>
          </a:p>
          <a:p>
            <a:r>
              <a:rPr lang="en-US" sz="1200" dirty="0"/>
              <a:t>    }</a:t>
            </a:r>
          </a:p>
          <a:p>
            <a:endParaRPr lang="en-US" sz="1200" dirty="0"/>
          </a:p>
          <a:p>
            <a:r>
              <a:rPr lang="en-US" sz="1200" dirty="0"/>
              <a:t>    // Set new temperature and notify observers</a:t>
            </a:r>
          </a:p>
          <a:p>
            <a:r>
              <a:rPr lang="en-US" sz="1200" dirty="0"/>
              <a:t>    public void </a:t>
            </a:r>
            <a:r>
              <a:rPr lang="en-US" sz="1200" dirty="0" err="1"/>
              <a:t>setTemperature</a:t>
            </a:r>
            <a:r>
              <a:rPr lang="en-US" sz="1200" dirty="0"/>
              <a:t>(double temperature) {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this.temperature</a:t>
            </a:r>
            <a:r>
              <a:rPr lang="en-US" sz="1200" dirty="0"/>
              <a:t> = temperature;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notifyObservers</a:t>
            </a:r>
            <a:r>
              <a:rPr lang="en-US" sz="1200" dirty="0"/>
              <a:t>(); </a:t>
            </a:r>
          </a:p>
          <a:p>
            <a:r>
              <a:rPr lang="en-US" sz="1200" dirty="0"/>
              <a:t>    }</a:t>
            </a:r>
          </a:p>
          <a:p>
            <a:r>
              <a:rPr lang="en-US" sz="1200" dirty="0"/>
              <a:t>}</a:t>
            </a:r>
          </a:p>
          <a:p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074442-C528-B012-6C56-D48E477F886D}"/>
              </a:ext>
            </a:extLst>
          </p:cNvPr>
          <p:cNvSpPr txBox="1"/>
          <p:nvPr/>
        </p:nvSpPr>
        <p:spPr>
          <a:xfrm>
            <a:off x="91440" y="30042"/>
            <a:ext cx="700169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public class </a:t>
            </a:r>
            <a:r>
              <a:rPr lang="en-US" sz="1200" b="1" dirty="0" err="1">
                <a:solidFill>
                  <a:schemeClr val="bg1"/>
                </a:solidFill>
              </a:rPr>
              <a:t>HorizontalView</a:t>
            </a:r>
            <a:r>
              <a:rPr lang="en-US" sz="1200" dirty="0">
                <a:solidFill>
                  <a:schemeClr val="bg1"/>
                </a:solidFill>
              </a:rPr>
              <a:t> implements </a:t>
            </a:r>
            <a:r>
              <a:rPr lang="en-US" sz="1200" b="1" dirty="0">
                <a:solidFill>
                  <a:schemeClr val="bg1"/>
                </a:solidFill>
              </a:rPr>
              <a:t>Observer</a:t>
            </a:r>
            <a:r>
              <a:rPr lang="en-US" sz="1200" dirty="0">
                <a:solidFill>
                  <a:schemeClr val="bg1"/>
                </a:solidFill>
              </a:rPr>
              <a:t> {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private double temperature;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    // When notified by the subject, update the view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    @Override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public void update(double temperature) {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    </a:t>
            </a:r>
            <a:r>
              <a:rPr lang="en-US" sz="1200" dirty="0" err="1">
                <a:solidFill>
                  <a:schemeClr val="bg1"/>
                </a:solidFill>
              </a:rPr>
              <a:t>this.temperature</a:t>
            </a:r>
            <a:r>
              <a:rPr lang="en-US" sz="1200" dirty="0">
                <a:solidFill>
                  <a:schemeClr val="bg1"/>
                </a:solidFill>
              </a:rPr>
              <a:t> = temperature;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    display();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}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    // Display the temperature in horizontal format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public void display() {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    </a:t>
            </a:r>
            <a:r>
              <a:rPr lang="en-US" sz="1200" dirty="0" err="1">
                <a:solidFill>
                  <a:schemeClr val="bg1"/>
                </a:solidFill>
              </a:rPr>
              <a:t>System.out.println</a:t>
            </a:r>
            <a:r>
              <a:rPr lang="en-US" sz="1200" dirty="0">
                <a:solidFill>
                  <a:schemeClr val="bg1"/>
                </a:solidFill>
              </a:rPr>
              <a:t>("Horizontal View - Temperature: " + temperature);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}</a:t>
            </a:r>
          </a:p>
          <a:p>
            <a:r>
              <a:rPr lang="en-US" sz="1200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BA6D7A-1239-590E-3A12-DCC5BD87F50C}"/>
              </a:ext>
            </a:extLst>
          </p:cNvPr>
          <p:cNvSpPr txBox="1"/>
          <p:nvPr/>
        </p:nvSpPr>
        <p:spPr>
          <a:xfrm>
            <a:off x="91440" y="3062009"/>
            <a:ext cx="700169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public class </a:t>
            </a:r>
            <a:r>
              <a:rPr lang="en-US" sz="1200" b="1" dirty="0" err="1">
                <a:solidFill>
                  <a:schemeClr val="bg1"/>
                </a:solidFill>
              </a:rPr>
              <a:t>VerticalView</a:t>
            </a:r>
            <a:r>
              <a:rPr lang="en-US" sz="1200" dirty="0">
                <a:solidFill>
                  <a:schemeClr val="bg1"/>
                </a:solidFill>
              </a:rPr>
              <a:t> implements </a:t>
            </a:r>
            <a:r>
              <a:rPr lang="en-US" sz="1200" b="1" dirty="0">
                <a:solidFill>
                  <a:schemeClr val="bg1"/>
                </a:solidFill>
              </a:rPr>
              <a:t>Observer</a:t>
            </a:r>
            <a:r>
              <a:rPr lang="en-US" sz="1200" dirty="0">
                <a:solidFill>
                  <a:schemeClr val="bg1"/>
                </a:solidFill>
              </a:rPr>
              <a:t> {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private double temperature;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    // When notified by the subject, update the view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@Override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public void update(double temperature) {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    </a:t>
            </a:r>
            <a:r>
              <a:rPr lang="en-US" sz="1200" dirty="0" err="1">
                <a:solidFill>
                  <a:schemeClr val="bg1"/>
                </a:solidFill>
              </a:rPr>
              <a:t>this.temperature</a:t>
            </a:r>
            <a:r>
              <a:rPr lang="en-US" sz="1200" dirty="0">
                <a:solidFill>
                  <a:schemeClr val="bg1"/>
                </a:solidFill>
              </a:rPr>
              <a:t> = temperature;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    display();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}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    // Display the temperature in vertical format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public void display() {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    </a:t>
            </a:r>
            <a:r>
              <a:rPr lang="en-US" sz="1200" dirty="0" err="1">
                <a:solidFill>
                  <a:schemeClr val="bg1"/>
                </a:solidFill>
              </a:rPr>
              <a:t>System.out.println</a:t>
            </a:r>
            <a:r>
              <a:rPr lang="en-US" sz="1200" dirty="0">
                <a:solidFill>
                  <a:schemeClr val="bg1"/>
                </a:solidFill>
              </a:rPr>
              <a:t>("Vertical View");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    </a:t>
            </a:r>
            <a:r>
              <a:rPr lang="en-US" sz="1200" dirty="0" err="1">
                <a:solidFill>
                  <a:schemeClr val="bg1"/>
                </a:solidFill>
              </a:rPr>
              <a:t>System.out.println</a:t>
            </a:r>
            <a:r>
              <a:rPr lang="en-US" sz="1200" dirty="0">
                <a:solidFill>
                  <a:schemeClr val="bg1"/>
                </a:solidFill>
              </a:rPr>
              <a:t>("Temperature: " + temperature);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}</a:t>
            </a:r>
          </a:p>
          <a:p>
            <a:r>
              <a:rPr lang="en-US" sz="1200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22A631-A9B8-F018-A803-DD293EB412E0}"/>
              </a:ext>
            </a:extLst>
          </p:cNvPr>
          <p:cNvSpPr txBox="1"/>
          <p:nvPr/>
        </p:nvSpPr>
        <p:spPr>
          <a:xfrm>
            <a:off x="3886200" y="2673846"/>
            <a:ext cx="738051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public class </a:t>
            </a:r>
            <a:r>
              <a:rPr lang="en-US" sz="1400" b="1" dirty="0" err="1"/>
              <a:t>WeatherStation</a:t>
            </a:r>
            <a:r>
              <a:rPr lang="en-US" sz="1400" dirty="0"/>
              <a:t> {</a:t>
            </a:r>
          </a:p>
          <a:p>
            <a:r>
              <a:rPr lang="en-US" sz="1400" dirty="0"/>
              <a:t>    public static void main(String[] </a:t>
            </a:r>
            <a:r>
              <a:rPr lang="en-US" sz="1400" dirty="0" err="1"/>
              <a:t>args</a:t>
            </a:r>
            <a:r>
              <a:rPr lang="en-US" sz="1400" dirty="0"/>
              <a:t>) {</a:t>
            </a:r>
          </a:p>
          <a:p>
            <a:r>
              <a:rPr lang="en-US" sz="1400" dirty="0"/>
              <a:t>        Weather </a:t>
            </a:r>
            <a:r>
              <a:rPr lang="en-US" sz="1400" b="1" dirty="0"/>
              <a:t>weather</a:t>
            </a:r>
            <a:r>
              <a:rPr lang="en-US" sz="1400" dirty="0"/>
              <a:t> = new Weather();</a:t>
            </a:r>
          </a:p>
          <a:p>
            <a:endParaRPr lang="en-US" sz="1400" dirty="0"/>
          </a:p>
          <a:p>
            <a:r>
              <a:rPr lang="en-US" sz="1400" dirty="0"/>
              <a:t>        </a:t>
            </a:r>
            <a:r>
              <a:rPr lang="en-US" sz="1400" dirty="0" err="1"/>
              <a:t>HorizontalView</a:t>
            </a:r>
            <a:r>
              <a:rPr lang="en-US" sz="1400" dirty="0"/>
              <a:t> </a:t>
            </a:r>
            <a:r>
              <a:rPr lang="en-US" sz="1400" b="1" dirty="0" err="1"/>
              <a:t>horizontalView</a:t>
            </a:r>
            <a:r>
              <a:rPr lang="en-US" sz="1400" dirty="0"/>
              <a:t> = new </a:t>
            </a:r>
            <a:r>
              <a:rPr lang="en-US" sz="1400" dirty="0" err="1"/>
              <a:t>HorizontalView</a:t>
            </a:r>
            <a:r>
              <a:rPr lang="en-US" sz="1400" dirty="0"/>
              <a:t>();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VerticalView</a:t>
            </a:r>
            <a:r>
              <a:rPr lang="en-US" sz="1400" dirty="0"/>
              <a:t> </a:t>
            </a:r>
            <a:r>
              <a:rPr lang="en-US" sz="1400" b="1" dirty="0" err="1"/>
              <a:t>verticalView</a:t>
            </a:r>
            <a:r>
              <a:rPr lang="en-US" sz="1400" dirty="0"/>
              <a:t> = new </a:t>
            </a:r>
            <a:r>
              <a:rPr lang="en-US" sz="1400" dirty="0" err="1"/>
              <a:t>VerticalView</a:t>
            </a:r>
            <a:r>
              <a:rPr lang="en-US" sz="1400" dirty="0"/>
              <a:t>();</a:t>
            </a:r>
          </a:p>
          <a:p>
            <a:endParaRPr lang="en-US" sz="1400" dirty="0"/>
          </a:p>
          <a:p>
            <a:r>
              <a:rPr lang="en-US" sz="1400" dirty="0"/>
              <a:t>        // Register observers with the weather subject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weather.registerObserver</a:t>
            </a:r>
            <a:r>
              <a:rPr lang="en-US" sz="1400" dirty="0"/>
              <a:t>(</a:t>
            </a:r>
            <a:r>
              <a:rPr lang="en-US" sz="1400" dirty="0" err="1"/>
              <a:t>horizontalView</a:t>
            </a:r>
            <a:r>
              <a:rPr lang="en-US" sz="1400" dirty="0"/>
              <a:t>);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weather.registerObserver</a:t>
            </a:r>
            <a:r>
              <a:rPr lang="en-US" sz="1400" dirty="0"/>
              <a:t>(</a:t>
            </a:r>
            <a:r>
              <a:rPr lang="en-US" sz="1400" dirty="0" err="1"/>
              <a:t>verticalView</a:t>
            </a:r>
            <a:r>
              <a:rPr lang="en-US" sz="1400" dirty="0"/>
              <a:t>);</a:t>
            </a:r>
          </a:p>
          <a:p>
            <a:endParaRPr lang="en-US" sz="1400" dirty="0"/>
          </a:p>
          <a:p>
            <a:r>
              <a:rPr lang="en-US" sz="1400" dirty="0"/>
              <a:t>        // Simulate changes in temperature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weather.setTemperature</a:t>
            </a:r>
            <a:r>
              <a:rPr lang="en-US" sz="1400" dirty="0"/>
              <a:t>(25.5);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weather.setTemperature</a:t>
            </a:r>
            <a:r>
              <a:rPr lang="en-US" sz="1400" dirty="0"/>
              <a:t>(28.0);</a:t>
            </a:r>
          </a:p>
          <a:p>
            <a:r>
              <a:rPr lang="en-US" sz="1400" dirty="0"/>
              <a:t>    }</a:t>
            </a:r>
          </a:p>
          <a:p>
            <a:r>
              <a:rPr lang="en-US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43377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aper with text and black text&#10;&#10;Description automatically generated">
            <a:extLst>
              <a:ext uri="{FF2B5EF4-FFF2-40B4-BE49-F238E27FC236}">
                <a16:creationId xmlns:a16="http://schemas.microsoft.com/office/drawing/2014/main" id="{8E5381EF-8FBC-E63D-0A60-3F0BAA074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53885" y="643466"/>
            <a:ext cx="768423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147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60B02E-5754-3895-860A-D32366F5D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55" y="2432050"/>
            <a:ext cx="4459885" cy="173816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F08F596-0C58-C874-E827-CE9E313CE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3563" y="2432050"/>
            <a:ext cx="1738168" cy="173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B14A927-508C-711D-8531-A957D9C63DAB}"/>
              </a:ext>
            </a:extLst>
          </p:cNvPr>
          <p:cNvCxnSpPr>
            <a:stCxn id="4" idx="3"/>
            <a:endCxn id="1026" idx="1"/>
          </p:cNvCxnSpPr>
          <p:nvPr/>
        </p:nvCxnSpPr>
        <p:spPr>
          <a:xfrm>
            <a:off x="4943640" y="3301134"/>
            <a:ext cx="3479923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E497B4EE-DD51-EF39-E60A-5E807A1A8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3563" y="391968"/>
            <a:ext cx="1738168" cy="173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24E06649-64A8-8065-B470-88ABBD332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3563" y="4727864"/>
            <a:ext cx="1738168" cy="173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3F8E7D-0A7F-FD5E-9947-91CB54F55B5E}"/>
              </a:ext>
            </a:extLst>
          </p:cNvPr>
          <p:cNvCxnSpPr>
            <a:stCxn id="4" idx="3"/>
            <a:endCxn id="8" idx="1"/>
          </p:cNvCxnSpPr>
          <p:nvPr/>
        </p:nvCxnSpPr>
        <p:spPr>
          <a:xfrm flipV="1">
            <a:off x="4943640" y="1261052"/>
            <a:ext cx="3479923" cy="204008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CD5E1A-AF9B-1E78-48DE-3AA511657AFE}"/>
              </a:ext>
            </a:extLst>
          </p:cNvPr>
          <p:cNvCxnSpPr>
            <a:stCxn id="4" idx="3"/>
            <a:endCxn id="9" idx="1"/>
          </p:cNvCxnSpPr>
          <p:nvPr/>
        </p:nvCxnSpPr>
        <p:spPr>
          <a:xfrm>
            <a:off x="4943640" y="3301134"/>
            <a:ext cx="3479923" cy="229581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07C45E9-6A2C-8A49-9F32-B029E98A8160}"/>
              </a:ext>
            </a:extLst>
          </p:cNvPr>
          <p:cNvSpPr txBox="1"/>
          <p:nvPr/>
        </p:nvSpPr>
        <p:spPr>
          <a:xfrm>
            <a:off x="716973" y="206271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Channel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8D399-4562-F6B6-682E-7FA5D1897354}"/>
              </a:ext>
            </a:extLst>
          </p:cNvPr>
          <p:cNvSpPr txBox="1"/>
          <p:nvPr/>
        </p:nvSpPr>
        <p:spPr>
          <a:xfrm>
            <a:off x="8568249" y="6466032"/>
            <a:ext cx="144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Subscribers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206633-9E69-5782-A138-939E94ABDC4B}"/>
              </a:ext>
            </a:extLst>
          </p:cNvPr>
          <p:cNvSpPr txBox="1"/>
          <p:nvPr/>
        </p:nvSpPr>
        <p:spPr>
          <a:xfrm>
            <a:off x="2382982" y="61514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1331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FC4B9-73CF-5F7B-94C0-4BAC5C265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039808-6CFA-C0C5-3A04-678BF51DB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0290"/>
            <a:ext cx="3008625" cy="117256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61142A0-D695-A100-5174-819297046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501" y="2900498"/>
            <a:ext cx="1243567" cy="1243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334C56F-699E-AD7A-8F4C-6AFDF27241AF}"/>
              </a:ext>
            </a:extLst>
          </p:cNvPr>
          <p:cNvCxnSpPr>
            <a:cxnSpLocks/>
            <a:stCxn id="4" idx="3"/>
            <a:endCxn id="1026" idx="1"/>
          </p:cNvCxnSpPr>
          <p:nvPr/>
        </p:nvCxnSpPr>
        <p:spPr>
          <a:xfrm flipV="1">
            <a:off x="3008625" y="3522282"/>
            <a:ext cx="2501876" cy="8429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D23AE188-4205-E1BE-1AB3-DFC553882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501" y="1837778"/>
            <a:ext cx="1170998" cy="117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60F5513-652C-D478-030C-C9C49459D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370" y="4144065"/>
            <a:ext cx="1123827" cy="112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206FF53-E7F3-D053-4FFE-A49DFE647B92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3008625" y="2423277"/>
            <a:ext cx="2501876" cy="1183295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72EC8F-F740-1B92-A996-055A546E5E8A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3008625" y="3606572"/>
            <a:ext cx="2561745" cy="109940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9D5784F-82BA-F9DF-DFFD-6D07E901E236}"/>
              </a:ext>
            </a:extLst>
          </p:cNvPr>
          <p:cNvSpPr txBox="1"/>
          <p:nvPr/>
        </p:nvSpPr>
        <p:spPr>
          <a:xfrm>
            <a:off x="233218" y="208535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Channel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2CC9A8-DC50-D4F5-4376-120B705FCB59}"/>
              </a:ext>
            </a:extLst>
          </p:cNvPr>
          <p:cNvSpPr txBox="1"/>
          <p:nvPr/>
        </p:nvSpPr>
        <p:spPr>
          <a:xfrm>
            <a:off x="5510501" y="5387632"/>
            <a:ext cx="144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Subscribers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A24F54F-AF55-4818-0069-66007EF28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142" y="2717148"/>
            <a:ext cx="4365126" cy="143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60D34E-D741-CC9E-E5E6-D47E063545B2}"/>
              </a:ext>
            </a:extLst>
          </p:cNvPr>
          <p:cNvSpPr txBox="1"/>
          <p:nvPr/>
        </p:nvSpPr>
        <p:spPr>
          <a:xfrm>
            <a:off x="2741421" y="124691"/>
            <a:ext cx="64314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Observer Design Pattern</a:t>
            </a:r>
          </a:p>
        </p:txBody>
      </p:sp>
    </p:spTree>
    <p:extLst>
      <p:ext uri="{BB962C8B-B14F-4D97-AF65-F5344CB8AC3E}">
        <p14:creationId xmlns:p14="http://schemas.microsoft.com/office/powerpoint/2010/main" val="254703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0F921-DF7D-00B7-D114-CBE879D13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99BFBF-0860-C5AD-34B9-C4AF2CCB7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20290"/>
            <a:ext cx="3008625" cy="117256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3B2A739-A58A-9292-0EC7-A53BD68EC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501" y="2900498"/>
            <a:ext cx="1243567" cy="1243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C3EC4A-387C-EBFD-C340-F1CC190F5789}"/>
              </a:ext>
            </a:extLst>
          </p:cNvPr>
          <p:cNvCxnSpPr>
            <a:cxnSpLocks/>
            <a:stCxn id="4" idx="3"/>
            <a:endCxn id="1026" idx="1"/>
          </p:cNvCxnSpPr>
          <p:nvPr/>
        </p:nvCxnSpPr>
        <p:spPr>
          <a:xfrm flipV="1">
            <a:off x="3008625" y="3522282"/>
            <a:ext cx="2501876" cy="8429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0CDE85B7-FEA6-AC40-A451-586457B01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501" y="1837778"/>
            <a:ext cx="1170998" cy="117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AEFBD8AC-F1A6-E82F-E6A9-AF131931A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370" y="4144065"/>
            <a:ext cx="1123827" cy="112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1B9513-39E9-043C-D7E8-A10687321A1A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3008625" y="2423277"/>
            <a:ext cx="2501876" cy="1183295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3F9C9FB-1721-6ACC-F8E6-74E94FD0D3A0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3008625" y="3606572"/>
            <a:ext cx="2561745" cy="109940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B8D3029-EB21-3642-5095-06BAD5897583}"/>
              </a:ext>
            </a:extLst>
          </p:cNvPr>
          <p:cNvSpPr txBox="1"/>
          <p:nvPr/>
        </p:nvSpPr>
        <p:spPr>
          <a:xfrm>
            <a:off x="233218" y="208535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Channel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DDBA5B-731D-6423-5E06-2227106C8BD9}"/>
              </a:ext>
            </a:extLst>
          </p:cNvPr>
          <p:cNvSpPr txBox="1"/>
          <p:nvPr/>
        </p:nvSpPr>
        <p:spPr>
          <a:xfrm>
            <a:off x="5510501" y="5387632"/>
            <a:ext cx="144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Subscribers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B2402F5-873B-A475-7ECC-15D134DBB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142" y="2717148"/>
            <a:ext cx="4365126" cy="143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AB1646-F238-F1AD-2F22-3DB7CDFC4002}"/>
              </a:ext>
            </a:extLst>
          </p:cNvPr>
          <p:cNvSpPr txBox="1"/>
          <p:nvPr/>
        </p:nvSpPr>
        <p:spPr>
          <a:xfrm>
            <a:off x="844862" y="4266646"/>
            <a:ext cx="1439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Subject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05687-E96C-D12F-807A-5AE818555C79}"/>
              </a:ext>
            </a:extLst>
          </p:cNvPr>
          <p:cNvSpPr txBox="1"/>
          <p:nvPr/>
        </p:nvSpPr>
        <p:spPr>
          <a:xfrm>
            <a:off x="5255341" y="1121467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Observers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4852CCE-75F5-6D10-43CB-1C0AB6BD0052}"/>
              </a:ext>
            </a:extLst>
          </p:cNvPr>
          <p:cNvSpPr/>
          <p:nvPr/>
        </p:nvSpPr>
        <p:spPr>
          <a:xfrm>
            <a:off x="2798617" y="4382078"/>
            <a:ext cx="2258291" cy="22958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1-to-many</a:t>
            </a:r>
            <a:endParaRPr lang="en-US"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DB7C14-982E-5070-4CE5-6F1F23A7982F}"/>
              </a:ext>
            </a:extLst>
          </p:cNvPr>
          <p:cNvSpPr txBox="1"/>
          <p:nvPr/>
        </p:nvSpPr>
        <p:spPr>
          <a:xfrm>
            <a:off x="2741421" y="124691"/>
            <a:ext cx="64314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Observer Design Pattern</a:t>
            </a:r>
          </a:p>
        </p:txBody>
      </p:sp>
    </p:spTree>
    <p:extLst>
      <p:ext uri="{BB962C8B-B14F-4D97-AF65-F5344CB8AC3E}">
        <p14:creationId xmlns:p14="http://schemas.microsoft.com/office/powerpoint/2010/main" val="426495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standing on a person's head in front of a group of people&#10;&#10;Description automatically generated">
            <a:extLst>
              <a:ext uri="{FF2B5EF4-FFF2-40B4-BE49-F238E27FC236}">
                <a16:creationId xmlns:a16="http://schemas.microsoft.com/office/drawing/2014/main" id="{CA8C5E48-92C7-0ABB-53ED-2922F852F8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4200" y="457200"/>
            <a:ext cx="5943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27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F5468B-DBB7-FAA7-9574-347DD5663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493" y="0"/>
            <a:ext cx="9957199" cy="666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169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5F4CB-A539-62DF-2390-528CA3AA0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D75837-EF99-6A6D-8911-D7436283F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493" y="0"/>
            <a:ext cx="9957199" cy="666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43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A1AEA-AB60-FF41-CD55-B45678488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74D140-85A6-B990-782C-A63D3F6EC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493" y="0"/>
            <a:ext cx="9957199" cy="666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33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1279</Words>
  <Application>Microsoft Macintosh PowerPoint</Application>
  <PresentationFormat>Widescreen</PresentationFormat>
  <Paragraphs>271</Paragraphs>
  <Slides>29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the Observer Pattern Works</vt:lpstr>
      <vt:lpstr>PowerPoint Presentation</vt:lpstr>
      <vt:lpstr>PowerPoint Presentation</vt:lpstr>
      <vt:lpstr>Subscriber Interface (Observer)</vt:lpstr>
      <vt:lpstr>Concrete Subscriber</vt:lpstr>
      <vt:lpstr>YouTubeChannel (Subject)</vt:lpstr>
      <vt:lpstr>PowerPoint Presentation</vt:lpstr>
      <vt:lpstr>PowerPoint Presentation</vt:lpstr>
      <vt:lpstr>PowerPoint Presentation</vt:lpstr>
      <vt:lpstr>Java implementation</vt:lpstr>
      <vt:lpstr>Java implementation</vt:lpstr>
      <vt:lpstr>Java implementation</vt:lpstr>
      <vt:lpstr>Java implementation</vt:lpstr>
      <vt:lpstr>Java implementation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SYED TAUHID ULLAH SHAH</dc:creator>
  <cp:lastModifiedBy>SYED TAUHID ULLAH SHAH</cp:lastModifiedBy>
  <cp:revision>126</cp:revision>
  <dcterms:created xsi:type="dcterms:W3CDTF">2024-10-21T04:33:12Z</dcterms:created>
  <dcterms:modified xsi:type="dcterms:W3CDTF">2024-10-23T17:37:49Z</dcterms:modified>
</cp:coreProperties>
</file>